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colors8.xml" ContentType="application/vnd.ms-office.chartcolor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olors6.xml" ContentType="application/vnd.ms-office.chartcolor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olors4.xml" ContentType="application/vnd.ms-office.chartcolorstyle+xml"/>
  <Override PartName="/ppt/charts/style11.xml" ContentType="application/vnd.ms-office.chartstyl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charts/chart13.xml" ContentType="application/vnd.openxmlformats-officedocument.drawingml.char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olors12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style9.xml" ContentType="application/vnd.ms-office.chartstyle+xml"/>
  <Override PartName="/ppt/charts/style8.xml" ContentType="application/vnd.ms-office.chartstyle+xml"/>
  <Override PartName="/ppt/charts/style7.xml" ContentType="application/vnd.ms-office.chartstyle+xml"/>
  <Override PartName="/ppt/charts/colors10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charts/style6.xml" ContentType="application/vnd.ms-office.chartstyle+xml"/>
  <Override PartName="/ppt/charts/style5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3.xml" ContentType="application/vnd.ms-office.chartstyle+xml"/>
  <Override PartName="/ppt/charts/style4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colors9.xml" ContentType="application/vnd.ms-office.chartcolorstyle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olors7.xml" ContentType="application/vnd.ms-office.chartcolorstyle+xml"/>
  <Override PartName="/ppt/charts/style12.xml" ContentType="application/vnd.ms-office.chart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olors5.xml" ContentType="application/vnd.ms-office.chartcolorstyle+xml"/>
  <Override PartName="/ppt/charts/style10.xml" ContentType="application/vnd.ms-office.chart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olors1.xml" ContentType="application/vnd.ms-office.chartcolorstyle+xml"/>
  <Override PartName="/ppt/charts/colors1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1" r:id="rId4"/>
    <p:sldId id="257" r:id="rId5"/>
    <p:sldId id="258" r:id="rId6"/>
    <p:sldId id="259" r:id="rId7"/>
    <p:sldId id="260" r:id="rId8"/>
    <p:sldId id="270" r:id="rId9"/>
    <p:sldId id="261" r:id="rId10"/>
    <p:sldId id="266" r:id="rId11"/>
    <p:sldId id="267" r:id="rId12"/>
    <p:sldId id="269" r:id="rId13"/>
    <p:sldId id="262" r:id="rId14"/>
    <p:sldId id="264" r:id="rId15"/>
    <p:sldId id="272" r:id="rId16"/>
    <p:sldId id="263" r:id="rId17"/>
  </p:sldIdLst>
  <p:sldSz cx="12192000" cy="6858000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C3514"/>
    <a:srgbClr val="FA4716"/>
    <a:srgbClr val="E92C27"/>
    <a:srgbClr val="EE8D22"/>
    <a:srgbClr val="CE4F08"/>
    <a:srgbClr val="B13807"/>
    <a:srgbClr val="FF1111"/>
    <a:srgbClr val="881408"/>
    <a:srgbClr val="ED4A09"/>
    <a:srgbClr val="C4774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Libro1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oleObject" Target="Libro1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package" Target="../embeddings/Hoja_de_c_lculo_de_Microsoft_Office_Excel1.xlsx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package" Target="../embeddings/Hoja_de_c_lculo_de_Microsoft_Office_Excel2.xlsx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12.xml"/><Relationship Id="rId2" Type="http://schemas.microsoft.com/office/2011/relationships/chartColorStyle" Target="colors12.xml"/><Relationship Id="rId1" Type="http://schemas.openxmlformats.org/officeDocument/2006/relationships/oleObject" Target="file:///F:\admo\2015-2018\PROTECCION%20CIVIL\TRANSPARENCIA\formatos%20web%202018\INFORMACION%20PRESENTACION%20OCTUBRE%20DICIEMBRE%202017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YRIAM%20LILIANA\Downloads\Consumo%20de%20agua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Libro1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Libro1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Libro1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Libro1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Libro1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Libro1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Libro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800" b="1"/>
              <a:t>SERVICIOS PRESTADOS POR UNIDADES A CARGO DE BOMBEROS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dPt>
            <c:idx val="0"/>
            <c:spPr>
              <a:pattFill prst="narHorz">
                <a:fgClr>
                  <a:srgbClr val="00B050"/>
                </a:fgClr>
                <a:bgClr>
                  <a:schemeClr val="bg1"/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A00-4112-8E2A-DC7C4539C1AF}"/>
              </c:ext>
            </c:extLst>
          </c:dPt>
          <c:dPt>
            <c:idx val="1"/>
            <c:spPr>
              <a:pattFill prst="narHorz">
                <a:fgClr>
                  <a:srgbClr val="FF0000"/>
                </a:fgClr>
                <a:bgClr>
                  <a:schemeClr val="bg1"/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A00-4112-8E2A-DC7C4539C1A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Hoja1!$B$4:$B$5</c:f>
              <c:strCache>
                <c:ptCount val="2"/>
                <c:pt idx="0">
                  <c:v>AMBULANCIA</c:v>
                </c:pt>
                <c:pt idx="1">
                  <c:v>MOTOBOMBA</c:v>
                </c:pt>
              </c:strCache>
            </c:strRef>
          </c:cat>
          <c:val>
            <c:numRef>
              <c:f>Hoja1!$C$4:$C$5</c:f>
              <c:numCache>
                <c:formatCode>General</c:formatCode>
                <c:ptCount val="2"/>
                <c:pt idx="0">
                  <c:v>842</c:v>
                </c:pt>
                <c:pt idx="1">
                  <c:v>469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A00-4112-8E2A-DC7C4539C1AF}"/>
            </c:ext>
          </c:extLst>
        </c:ser>
        <c:dLbls>
          <c:showVal val="1"/>
        </c:dLbls>
        <c:gapWidth val="164"/>
        <c:overlap val="-22"/>
        <c:axId val="90587136"/>
        <c:axId val="90588672"/>
      </c:barChart>
      <c:catAx>
        <c:axId val="9058713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90588672"/>
        <c:crosses val="autoZero"/>
        <c:auto val="1"/>
        <c:lblAlgn val="ctr"/>
        <c:lblOffset val="100"/>
      </c:catAx>
      <c:valAx>
        <c:axId val="90588672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90587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/>
              <a:t>TIPOS DE INSPECCIONES REALIZADAS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varyColors val="1"/>
        <c:ser>
          <c:idx val="0"/>
          <c:order val="0"/>
          <c:dPt>
            <c:idx val="0"/>
            <c:spPr>
              <a:pattFill prst="narHorz">
                <a:fgClr>
                  <a:srgbClr val="92D050"/>
                </a:fgClr>
                <a:bgClr>
                  <a:schemeClr val="bg1"/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FDF-4C6C-B808-DE206ED018A7}"/>
              </c:ext>
            </c:extLst>
          </c:dPt>
          <c:dPt>
            <c:idx val="1"/>
            <c:spPr>
              <a:pattFill prst="narHorz">
                <a:fgClr>
                  <a:schemeClr val="accent2"/>
                </a:fgClr>
                <a:bgClr>
                  <a:schemeClr val="accent2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FDF-4C6C-B808-DE206ED018A7}"/>
              </c:ext>
            </c:extLst>
          </c:dPt>
          <c:dPt>
            <c:idx val="2"/>
            <c:spPr>
              <a:pattFill prst="narHorz">
                <a:fgClr>
                  <a:schemeClr val="accent3"/>
                </a:fgClr>
                <a:bgClr>
                  <a:schemeClr val="accent3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3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FDF-4C6C-B808-DE206ED018A7}"/>
              </c:ext>
            </c:extLst>
          </c:dPt>
          <c:dPt>
            <c:idx val="3"/>
            <c:spPr>
              <a:pattFill prst="narHorz">
                <a:fgClr>
                  <a:schemeClr val="accent4"/>
                </a:fgClr>
                <a:bgClr>
                  <a:schemeClr val="accent4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4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FDF-4C6C-B808-DE206ED018A7}"/>
              </c:ext>
            </c:extLst>
          </c:dPt>
          <c:dPt>
            <c:idx val="4"/>
            <c:spPr>
              <a:pattFill prst="narHorz">
                <a:fgClr>
                  <a:srgbClr val="FF0000"/>
                </a:fgClr>
                <a:bgClr>
                  <a:schemeClr val="bg1"/>
                </a:bgClr>
              </a:pattFill>
              <a:ln>
                <a:noFill/>
              </a:ln>
              <a:effectLst>
                <a:innerShdw blurRad="114300">
                  <a:schemeClr val="accent5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FDF-4C6C-B808-DE206ED018A7}"/>
              </c:ext>
            </c:extLst>
          </c:dPt>
          <c:dPt>
            <c:idx val="5"/>
            <c:spPr>
              <a:pattFill prst="narHorz">
                <a:fgClr>
                  <a:schemeClr val="accent6"/>
                </a:fgClr>
                <a:bgClr>
                  <a:schemeClr val="accent6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6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FDF-4C6C-B808-DE206ED018A7}"/>
              </c:ext>
            </c:extLst>
          </c:dPt>
          <c:dPt>
            <c:idx val="6"/>
            <c:spPr>
              <a:pattFill prst="narHorz">
                <a:fgClr>
                  <a:schemeClr val="accent1">
                    <a:lumMod val="60000"/>
                  </a:schemeClr>
                </a:fgClr>
                <a:bgClr>
                  <a:schemeClr val="accent1">
                    <a:lumMod val="60000"/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>
                    <a:lumMod val="60000"/>
                  </a:schemeClr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BFDF-4C6C-B808-DE206ED018A7}"/>
              </c:ext>
            </c:extLst>
          </c:dPt>
          <c:dPt>
            <c:idx val="7"/>
            <c:spPr>
              <a:pattFill prst="narHorz">
                <a:fgClr>
                  <a:schemeClr val="accent2">
                    <a:lumMod val="60000"/>
                  </a:schemeClr>
                </a:fgClr>
                <a:bgClr>
                  <a:schemeClr val="accent2">
                    <a:lumMod val="60000"/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2">
                    <a:lumMod val="60000"/>
                  </a:schemeClr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BFDF-4C6C-B808-DE206ED018A7}"/>
              </c:ext>
            </c:extLst>
          </c:dPt>
          <c:dPt>
            <c:idx val="8"/>
            <c:spPr>
              <a:pattFill prst="narHorz">
                <a:fgClr>
                  <a:schemeClr val="accent3">
                    <a:lumMod val="60000"/>
                  </a:schemeClr>
                </a:fgClr>
                <a:bgClr>
                  <a:schemeClr val="accent3">
                    <a:lumMod val="60000"/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3">
                    <a:lumMod val="60000"/>
                  </a:schemeClr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BFDF-4C6C-B808-DE206ED018A7}"/>
              </c:ext>
            </c:extLst>
          </c:dPt>
          <c:dPt>
            <c:idx val="9"/>
            <c:spPr>
              <a:pattFill prst="narHorz">
                <a:fgClr>
                  <a:schemeClr val="accent4">
                    <a:lumMod val="60000"/>
                  </a:schemeClr>
                </a:fgClr>
                <a:bgClr>
                  <a:schemeClr val="accent4">
                    <a:lumMod val="60000"/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4">
                    <a:lumMod val="60000"/>
                  </a:schemeClr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BFDF-4C6C-B808-DE206ED018A7}"/>
              </c:ext>
            </c:extLst>
          </c:dPt>
          <c:dPt>
            <c:idx val="10"/>
            <c:spPr>
              <a:pattFill prst="narHorz">
                <a:fgClr>
                  <a:schemeClr val="accent5">
                    <a:lumMod val="60000"/>
                  </a:schemeClr>
                </a:fgClr>
                <a:bgClr>
                  <a:schemeClr val="accent5">
                    <a:lumMod val="60000"/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5">
                    <a:lumMod val="60000"/>
                  </a:schemeClr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BFDF-4C6C-B808-DE206ED018A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Hoja1!$B$69:$B$79</c:f>
              <c:strCache>
                <c:ptCount val="11"/>
                <c:pt idx="0">
                  <c:v>REVISION PROGRAMA INTERNO</c:v>
                </c:pt>
                <c:pt idx="1">
                  <c:v>INCENCIO EN CASA</c:v>
                </c:pt>
                <c:pt idx="2">
                  <c:v>APERTURAS</c:v>
                </c:pt>
                <c:pt idx="3">
                  <c:v>FACTIBILIDAD PARA CONSTRUCCION</c:v>
                </c:pt>
                <c:pt idx="4">
                  <c:v>DAÑOS ESTRUCTURALES</c:v>
                </c:pt>
                <c:pt idx="5">
                  <c:v>NOM. 031</c:v>
                </c:pt>
                <c:pt idx="6">
                  <c:v>DEMOLICION</c:v>
                </c:pt>
                <c:pt idx="7">
                  <c:v>REPORTE CIUDADANO</c:v>
                </c:pt>
                <c:pt idx="8">
                  <c:v>ANUNCIO</c:v>
                </c:pt>
                <c:pt idx="9">
                  <c:v>ESTACIONAMIENTO EXCLUSIVO</c:v>
                </c:pt>
                <c:pt idx="10">
                  <c:v>LINEAMIENTOS DE SEGURIDAD</c:v>
                </c:pt>
              </c:strCache>
            </c:strRef>
          </c:cat>
          <c:val>
            <c:numRef>
              <c:f>Hoja1!$C$69:$C$79</c:f>
              <c:numCache>
                <c:formatCode>General</c:formatCode>
                <c:ptCount val="11"/>
                <c:pt idx="0">
                  <c:v>13</c:v>
                </c:pt>
                <c:pt idx="1">
                  <c:v>2</c:v>
                </c:pt>
                <c:pt idx="2">
                  <c:v>2</c:v>
                </c:pt>
                <c:pt idx="3">
                  <c:v>5</c:v>
                </c:pt>
                <c:pt idx="4">
                  <c:v>12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4</c:v>
                </c:pt>
                <c:pt idx="9">
                  <c:v>3</c:v>
                </c:pt>
                <c:pt idx="1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BFDF-4C6C-B808-DE206ED018A7}"/>
            </c:ext>
          </c:extLst>
        </c:ser>
        <c:dLbls>
          <c:showVal val="1"/>
        </c:dLbls>
        <c:gapWidth val="164"/>
        <c:overlap val="-22"/>
        <c:axId val="93890048"/>
        <c:axId val="93891584"/>
      </c:barChart>
      <c:catAx>
        <c:axId val="9389004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93891584"/>
        <c:crosses val="autoZero"/>
        <c:auto val="1"/>
        <c:lblAlgn val="ctr"/>
        <c:lblOffset val="100"/>
      </c:catAx>
      <c:valAx>
        <c:axId val="93891584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93890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/>
      <c:barChart>
        <c:barDir val="col"/>
        <c:grouping val="clustered"/>
        <c:dLbls>
          <c:showVal val="1"/>
        </c:dLbls>
        <c:gapWidth val="65"/>
        <c:axId val="144106240"/>
        <c:axId val="144108160"/>
      </c:barChart>
      <c:catAx>
        <c:axId val="144106240"/>
        <c:scaling>
          <c:orientation val="minMax"/>
        </c:scaling>
        <c:axPos val="b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44108160"/>
        <c:crosses val="autoZero"/>
        <c:auto val="1"/>
        <c:lblAlgn val="ctr"/>
        <c:lblOffset val="100"/>
      </c:catAx>
      <c:valAx>
        <c:axId val="14410816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144106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MX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/>
      <c:barChart>
        <c:barDir val="col"/>
        <c:grouping val="clustered"/>
        <c:dLbls>
          <c:showVal val="1"/>
        </c:dLbls>
        <c:gapWidth val="65"/>
        <c:axId val="148875136"/>
        <c:axId val="148876672"/>
      </c:barChart>
      <c:catAx>
        <c:axId val="148875136"/>
        <c:scaling>
          <c:orientation val="minMax"/>
        </c:scaling>
        <c:axPos val="b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48876672"/>
        <c:crosses val="autoZero"/>
        <c:auto val="1"/>
        <c:lblAlgn val="ctr"/>
        <c:lblOffset val="100"/>
      </c:catAx>
      <c:valAx>
        <c:axId val="148876672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148875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MX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/>
              <a:t>VISTOS BUENOS REALIZADOS POR DIRECCION DE PROTECCION CIVIL</a:t>
            </a:r>
          </a:p>
          <a:p>
            <a:pPr>
              <a:defRPr sz="18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varyColors val="1"/>
        <c:ser>
          <c:idx val="0"/>
          <c:order val="0"/>
          <c:dPt>
            <c:idx val="0"/>
            <c:spPr>
              <a:pattFill prst="narHorz">
                <a:fgClr>
                  <a:srgbClr val="92D050"/>
                </a:fgClr>
                <a:bgClr>
                  <a:schemeClr val="bg1"/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C72-40D1-9EFF-8E026C77EABE}"/>
              </c:ext>
            </c:extLst>
          </c:dPt>
          <c:dPt>
            <c:idx val="1"/>
            <c:spPr>
              <a:pattFill prst="narHorz">
                <a:fgClr>
                  <a:schemeClr val="accent2"/>
                </a:fgClr>
                <a:bgClr>
                  <a:schemeClr val="accent2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C72-40D1-9EFF-8E026C77EABE}"/>
              </c:ext>
            </c:extLst>
          </c:dPt>
          <c:dPt>
            <c:idx val="2"/>
            <c:spPr>
              <a:pattFill prst="narHorz">
                <a:fgClr>
                  <a:schemeClr val="accent3"/>
                </a:fgClr>
                <a:bgClr>
                  <a:schemeClr val="accent3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3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C72-40D1-9EFF-8E026C77EABE}"/>
              </c:ext>
            </c:extLst>
          </c:dPt>
          <c:dPt>
            <c:idx val="3"/>
            <c:spPr>
              <a:pattFill prst="narHorz">
                <a:fgClr>
                  <a:schemeClr val="accent4"/>
                </a:fgClr>
                <a:bgClr>
                  <a:schemeClr val="accent4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4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C72-40D1-9EFF-8E026C77EABE}"/>
              </c:ext>
            </c:extLst>
          </c:dPt>
          <c:dPt>
            <c:idx val="4"/>
            <c:spPr>
              <a:pattFill prst="narHorz">
                <a:fgClr>
                  <a:schemeClr val="accent5"/>
                </a:fgClr>
                <a:bgClr>
                  <a:schemeClr val="accent5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5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C72-40D1-9EFF-8E026C77EABE}"/>
              </c:ext>
            </c:extLst>
          </c:dPt>
          <c:dPt>
            <c:idx val="5"/>
            <c:spPr>
              <a:pattFill prst="narHorz">
                <a:fgClr>
                  <a:schemeClr val="accent6"/>
                </a:fgClr>
                <a:bgClr>
                  <a:schemeClr val="accent6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6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C72-40D1-9EFF-8E026C77EABE}"/>
              </c:ext>
            </c:extLst>
          </c:dPt>
          <c:dPt>
            <c:idx val="6"/>
            <c:spPr>
              <a:pattFill prst="narHorz">
                <a:fgClr>
                  <a:srgbClr val="FC3514"/>
                </a:fgClr>
                <a:bgClr>
                  <a:schemeClr val="bg1"/>
                </a:bgClr>
              </a:pattFill>
              <a:ln>
                <a:noFill/>
              </a:ln>
              <a:effectLst>
                <a:innerShdw blurRad="114300">
                  <a:schemeClr val="accent1">
                    <a:lumMod val="60000"/>
                  </a:schemeClr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9C72-40D1-9EFF-8E026C77EABE}"/>
              </c:ext>
            </c:extLst>
          </c:dPt>
          <c:dPt>
            <c:idx val="7"/>
            <c:spPr>
              <a:pattFill prst="narHorz">
                <a:fgClr>
                  <a:schemeClr val="accent2">
                    <a:lumMod val="60000"/>
                  </a:schemeClr>
                </a:fgClr>
                <a:bgClr>
                  <a:schemeClr val="accent2">
                    <a:lumMod val="60000"/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2">
                    <a:lumMod val="60000"/>
                  </a:schemeClr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9C72-40D1-9EFF-8E026C77EAB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Hoja1!$B$84:$B$91</c:f>
              <c:strCache>
                <c:ptCount val="8"/>
                <c:pt idx="0">
                  <c:v>PROGRAMA INTERNO</c:v>
                </c:pt>
                <c:pt idx="1">
                  <c:v>NOM 031</c:v>
                </c:pt>
                <c:pt idx="2">
                  <c:v>ANUNCIO</c:v>
                </c:pt>
                <c:pt idx="3">
                  <c:v>INCENDIO</c:v>
                </c:pt>
                <c:pt idx="4">
                  <c:v>FACTIBILIDAD</c:v>
                </c:pt>
                <c:pt idx="5">
                  <c:v>ESTACIONAMIENTO EXCLUSIVO</c:v>
                </c:pt>
                <c:pt idx="6">
                  <c:v>DICTAMEN ESTRUCTURAL</c:v>
                </c:pt>
                <c:pt idx="7">
                  <c:v>REPORTE CIUDADANO</c:v>
                </c:pt>
              </c:strCache>
            </c:strRef>
          </c:cat>
          <c:val>
            <c:numRef>
              <c:f>Hoja1!$C$84:$C$91</c:f>
              <c:numCache>
                <c:formatCode>General</c:formatCode>
                <c:ptCount val="8"/>
                <c:pt idx="0">
                  <c:v>99</c:v>
                </c:pt>
                <c:pt idx="1">
                  <c:v>8</c:v>
                </c:pt>
                <c:pt idx="2">
                  <c:v>18</c:v>
                </c:pt>
                <c:pt idx="3">
                  <c:v>1</c:v>
                </c:pt>
                <c:pt idx="4">
                  <c:v>9</c:v>
                </c:pt>
                <c:pt idx="5">
                  <c:v>3</c:v>
                </c:pt>
                <c:pt idx="6">
                  <c:v>12</c:v>
                </c:pt>
                <c:pt idx="7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9C72-40D1-9EFF-8E026C77EABE}"/>
            </c:ext>
          </c:extLst>
        </c:ser>
        <c:dLbls>
          <c:showVal val="1"/>
        </c:dLbls>
        <c:gapWidth val="164"/>
        <c:overlap val="-22"/>
        <c:axId val="92391680"/>
        <c:axId val="92397568"/>
      </c:barChart>
      <c:catAx>
        <c:axId val="9239168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92397568"/>
        <c:crosses val="autoZero"/>
        <c:auto val="1"/>
        <c:lblAlgn val="ctr"/>
        <c:lblOffset val="100"/>
      </c:catAx>
      <c:valAx>
        <c:axId val="92397568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92391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/>
          <a:lstStyle/>
          <a:p>
            <a:pPr>
              <a:defRPr/>
            </a:pPr>
            <a:r>
              <a:rPr lang="en-US"/>
              <a:t>CONSUMO DE AGUA APROX. POR MES</a:t>
            </a:r>
          </a:p>
        </c:rich>
      </c:tx>
      <c:layout/>
    </c:title>
    <c:plotArea>
      <c:layout/>
      <c:barChart>
        <c:barDir val="col"/>
        <c:grouping val="clustered"/>
        <c:dLbls>
          <c:showVal val="1"/>
        </c:dLbls>
        <c:overlap val="-25"/>
        <c:axId val="90619904"/>
        <c:axId val="90621440"/>
      </c:barChart>
      <c:catAx>
        <c:axId val="90619904"/>
        <c:scaling>
          <c:orientation val="minMax"/>
        </c:scaling>
        <c:delete val="1"/>
        <c:axPos val="b"/>
        <c:majorTickMark val="none"/>
        <c:tickLblPos val="none"/>
        <c:crossAx val="90621440"/>
        <c:crosses val="autoZero"/>
        <c:auto val="1"/>
        <c:lblAlgn val="ctr"/>
        <c:lblOffset val="100"/>
      </c:catAx>
      <c:valAx>
        <c:axId val="90621440"/>
        <c:scaling>
          <c:orientation val="minMax"/>
        </c:scaling>
        <c:delete val="1"/>
        <c:axPos val="l"/>
        <c:numFmt formatCode="#,##0" sourceLinked="1"/>
        <c:tickLblPos val="none"/>
        <c:crossAx val="9061990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70123403324584443"/>
          <c:y val="0.72673629337999424"/>
          <c:w val="0.13086526684164479"/>
          <c:h val="8.3717191601049887E-2"/>
        </c:manualLayout>
      </c:layout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8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800" dirty="0"/>
              <a:t>TRASLADOS REALIZADOS POR UNIDADES AMBULANCIA</a:t>
            </a:r>
          </a:p>
        </c:rich>
      </c:tx>
      <c:layout>
        <c:manualLayout>
          <c:xMode val="edge"/>
          <c:yMode val="edge"/>
          <c:x val="0.17430574494575207"/>
          <c:y val="4.1850648861356692E-2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varyColors val="1"/>
        <c:ser>
          <c:idx val="0"/>
          <c:order val="0"/>
          <c:dPt>
            <c:idx val="0"/>
            <c:spPr>
              <a:pattFill prst="narHorz">
                <a:fgClr>
                  <a:srgbClr val="00B050"/>
                </a:fgClr>
                <a:bgClr>
                  <a:schemeClr val="bg1"/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290-470D-A8BE-36C086FF1AD2}"/>
              </c:ext>
            </c:extLst>
          </c:dPt>
          <c:dPt>
            <c:idx val="1"/>
            <c:spPr>
              <a:pattFill prst="narHorz">
                <a:fgClr>
                  <a:schemeClr val="accent2"/>
                </a:fgClr>
                <a:bgClr>
                  <a:schemeClr val="accent2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290-470D-A8BE-36C086FF1AD2}"/>
              </c:ext>
            </c:extLst>
          </c:dPt>
          <c:dPt>
            <c:idx val="2"/>
            <c:spPr>
              <a:pattFill prst="narHorz">
                <a:fgClr>
                  <a:schemeClr val="accent3"/>
                </a:fgClr>
                <a:bgClr>
                  <a:schemeClr val="accent3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3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290-470D-A8BE-36C086FF1AD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Hoja1!$B$9:$B$11</c:f>
              <c:strCache>
                <c:ptCount val="3"/>
                <c:pt idx="0">
                  <c:v>IMSS</c:v>
                </c:pt>
                <c:pt idx="1">
                  <c:v>PARTICULARES</c:v>
                </c:pt>
                <c:pt idx="2">
                  <c:v>DOMICILIO</c:v>
                </c:pt>
              </c:strCache>
            </c:strRef>
          </c:cat>
          <c:val>
            <c:numRef>
              <c:f>Hoja1!$C$9:$C$11</c:f>
              <c:numCache>
                <c:formatCode>General</c:formatCode>
                <c:ptCount val="3"/>
                <c:pt idx="0">
                  <c:v>181</c:v>
                </c:pt>
                <c:pt idx="1">
                  <c:v>195</c:v>
                </c:pt>
                <c:pt idx="2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D290-470D-A8BE-36C086FF1AD2}"/>
            </c:ext>
          </c:extLst>
        </c:ser>
        <c:dLbls>
          <c:showVal val="1"/>
        </c:dLbls>
        <c:gapWidth val="164"/>
        <c:overlap val="-22"/>
        <c:axId val="92308992"/>
        <c:axId val="92310528"/>
      </c:barChart>
      <c:catAx>
        <c:axId val="9230899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92310528"/>
        <c:crosses val="autoZero"/>
        <c:auto val="1"/>
        <c:lblAlgn val="ctr"/>
        <c:lblOffset val="100"/>
      </c:catAx>
      <c:valAx>
        <c:axId val="92310528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92308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/>
              <a:t>SERVICIOS PRESTADOS POR UNIDADES MOTOBOMBA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varyColors val="1"/>
        <c:ser>
          <c:idx val="0"/>
          <c:order val="0"/>
          <c:dPt>
            <c:idx val="0"/>
            <c:spPr>
              <a:pattFill prst="narHorz">
                <a:fgClr>
                  <a:srgbClr val="00B050"/>
                </a:fgClr>
                <a:bgClr>
                  <a:schemeClr val="bg1"/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576-4311-89D2-1F7C5A9D3FB1}"/>
              </c:ext>
            </c:extLst>
          </c:dPt>
          <c:dPt>
            <c:idx val="1"/>
            <c:spPr>
              <a:pattFill prst="narHorz">
                <a:fgClr>
                  <a:schemeClr val="accent2"/>
                </a:fgClr>
                <a:bgClr>
                  <a:schemeClr val="accent2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576-4311-89D2-1F7C5A9D3FB1}"/>
              </c:ext>
            </c:extLst>
          </c:dPt>
          <c:dPt>
            <c:idx val="2"/>
            <c:spPr>
              <a:pattFill prst="narHorz">
                <a:fgClr>
                  <a:schemeClr val="accent3"/>
                </a:fgClr>
                <a:bgClr>
                  <a:schemeClr val="accent3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3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576-4311-89D2-1F7C5A9D3FB1}"/>
              </c:ext>
            </c:extLst>
          </c:dPt>
          <c:dPt>
            <c:idx val="3"/>
            <c:spPr>
              <a:pattFill prst="narHorz">
                <a:fgClr>
                  <a:schemeClr val="accent4"/>
                </a:fgClr>
                <a:bgClr>
                  <a:schemeClr val="accent4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4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576-4311-89D2-1F7C5A9D3FB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Hoja1!$B$15:$B$18</c:f>
              <c:strCache>
                <c:ptCount val="4"/>
                <c:pt idx="0">
                  <c:v>INCENDIOS</c:v>
                </c:pt>
                <c:pt idx="1">
                  <c:v>ENJAMBRES</c:v>
                </c:pt>
                <c:pt idx="2">
                  <c:v>FUGAS DE GAS</c:v>
                </c:pt>
                <c:pt idx="3">
                  <c:v>SERVICIOS VARIOS</c:v>
                </c:pt>
              </c:strCache>
            </c:strRef>
          </c:cat>
          <c:val>
            <c:numRef>
              <c:f>Hoja1!$C$15:$C$18</c:f>
              <c:numCache>
                <c:formatCode>General</c:formatCode>
                <c:ptCount val="4"/>
                <c:pt idx="0">
                  <c:v>155</c:v>
                </c:pt>
                <c:pt idx="1">
                  <c:v>59</c:v>
                </c:pt>
                <c:pt idx="2">
                  <c:v>75</c:v>
                </c:pt>
                <c:pt idx="3">
                  <c:v>180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0576-4311-89D2-1F7C5A9D3FB1}"/>
            </c:ext>
          </c:extLst>
        </c:ser>
        <c:dLbls>
          <c:showVal val="1"/>
        </c:dLbls>
        <c:gapWidth val="164"/>
        <c:overlap val="-22"/>
        <c:axId val="92241280"/>
        <c:axId val="92247168"/>
      </c:barChart>
      <c:catAx>
        <c:axId val="9224128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92247168"/>
        <c:crosses val="autoZero"/>
        <c:auto val="1"/>
        <c:lblAlgn val="ctr"/>
        <c:lblOffset val="100"/>
      </c:catAx>
      <c:valAx>
        <c:axId val="92247168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92241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/>
              <a:t>SERVICIOS PRESTADOS POR</a:t>
            </a:r>
            <a:r>
              <a:rPr lang="es-MX" baseline="0"/>
              <a:t> UNIDADES AMBULANCIA</a:t>
            </a:r>
          </a:p>
          <a:p>
            <a:pPr>
              <a:defRPr sz="18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rich>
      </c:tx>
      <c:layout>
        <c:manualLayout>
          <c:xMode val="edge"/>
          <c:yMode val="edge"/>
          <c:x val="0.23155190158233499"/>
          <c:y val="4.9746429756047587E-2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varyColors val="1"/>
        <c:ser>
          <c:idx val="0"/>
          <c:order val="0"/>
          <c:dPt>
            <c:idx val="0"/>
            <c:spPr>
              <a:pattFill prst="narHorz">
                <a:fgClr>
                  <a:srgbClr val="92D050"/>
                </a:fgClr>
                <a:bgClr>
                  <a:schemeClr val="bg1"/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C92-49CE-A724-3EC4DEEB78F2}"/>
              </c:ext>
            </c:extLst>
          </c:dPt>
          <c:dPt>
            <c:idx val="1"/>
            <c:spPr>
              <a:pattFill prst="narHorz">
                <a:fgClr>
                  <a:schemeClr val="accent2"/>
                </a:fgClr>
                <a:bgClr>
                  <a:schemeClr val="accent2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</c:dPt>
          <c:dPt>
            <c:idx val="2"/>
            <c:spPr>
              <a:pattFill prst="narHorz">
                <a:fgClr>
                  <a:schemeClr val="accent3"/>
                </a:fgClr>
                <a:bgClr>
                  <a:schemeClr val="accent3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3"/>
                </a:innerShdw>
              </a:effectLst>
            </c:spPr>
          </c:dPt>
          <c:dPt>
            <c:idx val="3"/>
            <c:spPr>
              <a:pattFill prst="narHorz">
                <a:fgClr>
                  <a:schemeClr val="accent4"/>
                </a:fgClr>
                <a:bgClr>
                  <a:schemeClr val="accent4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4"/>
                </a:innerShdw>
              </a:effectLst>
            </c:spPr>
          </c:dPt>
          <c:dPt>
            <c:idx val="4"/>
            <c:spPr>
              <a:pattFill prst="narHorz">
                <a:fgClr>
                  <a:srgbClr val="FFFF00"/>
                </a:fgClr>
                <a:bgClr>
                  <a:schemeClr val="bg1"/>
                </a:bgClr>
              </a:pattFill>
              <a:ln>
                <a:noFill/>
              </a:ln>
              <a:effectLst>
                <a:innerShdw blurRad="114300">
                  <a:schemeClr val="accent5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FC92-49CE-A724-3EC4DEEB78F2}"/>
              </c:ext>
            </c:extLst>
          </c:dPt>
          <c:dPt>
            <c:idx val="5"/>
            <c:spPr>
              <a:pattFill prst="narHorz">
                <a:fgClr>
                  <a:schemeClr val="accent6"/>
                </a:fgClr>
                <a:bgClr>
                  <a:schemeClr val="accent6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6"/>
                </a:innerShdw>
              </a:effectLst>
            </c:spPr>
          </c:dPt>
          <c:dPt>
            <c:idx val="6"/>
            <c:spPr>
              <a:pattFill prst="narHorz">
                <a:fgClr>
                  <a:srgbClr val="FA4716"/>
                </a:fgClr>
                <a:bgClr>
                  <a:schemeClr val="bg1"/>
                </a:bgClr>
              </a:pattFill>
              <a:ln>
                <a:noFill/>
              </a:ln>
              <a:effectLst>
                <a:innerShdw blurRad="114300">
                  <a:schemeClr val="accent1">
                    <a:lumMod val="60000"/>
                  </a:schemeClr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C92-49CE-A724-3EC4DEEB78F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Hoja1!$B$23:$B$29</c:f>
              <c:strCache>
                <c:ptCount val="7"/>
                <c:pt idx="0">
                  <c:v>ACCIDENTES DOMESTICOS</c:v>
                </c:pt>
                <c:pt idx="1">
                  <c:v>ACCIDENTES VIALES</c:v>
                </c:pt>
                <c:pt idx="2">
                  <c:v>ENFERMEDADES</c:v>
                </c:pt>
                <c:pt idx="3">
                  <c:v>ACCIDENTE VIA PUBLICA</c:v>
                </c:pt>
                <c:pt idx="4">
                  <c:v>SERVICIOS VARIOS</c:v>
                </c:pt>
                <c:pt idx="5">
                  <c:v>TRASLADOS ORDINARIOS</c:v>
                </c:pt>
                <c:pt idx="6">
                  <c:v>FALSA ALARMA</c:v>
                </c:pt>
              </c:strCache>
            </c:strRef>
          </c:cat>
          <c:val>
            <c:numRef>
              <c:f>Hoja1!$C$23:$C$29</c:f>
              <c:numCache>
                <c:formatCode>General</c:formatCode>
                <c:ptCount val="7"/>
                <c:pt idx="0">
                  <c:v>184</c:v>
                </c:pt>
                <c:pt idx="1">
                  <c:v>105</c:v>
                </c:pt>
                <c:pt idx="2">
                  <c:v>235</c:v>
                </c:pt>
                <c:pt idx="3">
                  <c:v>152</c:v>
                </c:pt>
                <c:pt idx="4">
                  <c:v>231</c:v>
                </c:pt>
                <c:pt idx="5">
                  <c:v>39</c:v>
                </c:pt>
                <c:pt idx="6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92-49CE-A724-3EC4DEEB78F2}"/>
            </c:ext>
          </c:extLst>
        </c:ser>
        <c:dLbls>
          <c:showVal val="1"/>
        </c:dLbls>
        <c:gapWidth val="164"/>
        <c:overlap val="-22"/>
        <c:axId val="92428544"/>
        <c:axId val="92438528"/>
      </c:barChart>
      <c:catAx>
        <c:axId val="9242854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92438528"/>
        <c:crosses val="autoZero"/>
        <c:auto val="1"/>
        <c:lblAlgn val="ctr"/>
        <c:lblOffset val="100"/>
      </c:catAx>
      <c:valAx>
        <c:axId val="92438528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92428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/>
              <a:t>SERVICIOS PRESTADOS POR UNIDADES A CARGO DE PROTECCION CIVIL</a:t>
            </a:r>
          </a:p>
          <a:p>
            <a:pPr>
              <a:defRPr sz="18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varyColors val="1"/>
        <c:ser>
          <c:idx val="0"/>
          <c:order val="0"/>
          <c:dPt>
            <c:idx val="0"/>
            <c:spPr>
              <a:pattFill prst="narHorz">
                <a:fgClr>
                  <a:srgbClr val="00B050"/>
                </a:fgClr>
                <a:bgClr>
                  <a:schemeClr val="bg1"/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FC9-4564-A2EE-CF4C942D022D}"/>
              </c:ext>
            </c:extLst>
          </c:dPt>
          <c:dPt>
            <c:idx val="1"/>
            <c:spPr>
              <a:pattFill prst="narHorz">
                <a:fgClr>
                  <a:schemeClr val="accent2"/>
                </a:fgClr>
                <a:bgClr>
                  <a:schemeClr val="accent2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FC9-4564-A2EE-CF4C942D022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Hoja1!$B$34:$B$35</c:f>
              <c:strCache>
                <c:ptCount val="2"/>
                <c:pt idx="0">
                  <c:v>AMBULANCIAS</c:v>
                </c:pt>
                <c:pt idx="1">
                  <c:v>MOTOBOMBAS</c:v>
                </c:pt>
              </c:strCache>
            </c:strRef>
          </c:cat>
          <c:val>
            <c:numRef>
              <c:f>Hoja1!$C$34:$C$35</c:f>
              <c:numCache>
                <c:formatCode>General</c:formatCode>
                <c:ptCount val="2"/>
                <c:pt idx="0">
                  <c:v>500</c:v>
                </c:pt>
                <c:pt idx="1">
                  <c:v>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FC9-4564-A2EE-CF4C942D022D}"/>
            </c:ext>
          </c:extLst>
        </c:ser>
        <c:dLbls>
          <c:showVal val="1"/>
        </c:dLbls>
        <c:gapWidth val="164"/>
        <c:overlap val="-22"/>
        <c:axId val="92478080"/>
        <c:axId val="92492160"/>
      </c:barChart>
      <c:catAx>
        <c:axId val="9247808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92492160"/>
        <c:crosses val="autoZero"/>
        <c:auto val="1"/>
        <c:lblAlgn val="ctr"/>
        <c:lblOffset val="100"/>
      </c:catAx>
      <c:valAx>
        <c:axId val="92492160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92478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/>
              <a:t>SERVICIOS</a:t>
            </a:r>
            <a:r>
              <a:rPr lang="es-MX" baseline="0"/>
              <a:t> PRESTADOS POR UNIDADES MOTOBOMBA</a:t>
            </a:r>
            <a:endParaRPr lang="es-MX"/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varyColors val="1"/>
        <c:ser>
          <c:idx val="0"/>
          <c:order val="0"/>
          <c:dPt>
            <c:idx val="0"/>
            <c:spPr>
              <a:pattFill prst="narHorz">
                <a:fgClr>
                  <a:srgbClr val="00B050"/>
                </a:fgClr>
                <a:bgClr>
                  <a:schemeClr val="bg1"/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483-4A9A-9640-FD3102DE7F52}"/>
              </c:ext>
            </c:extLst>
          </c:dPt>
          <c:dPt>
            <c:idx val="1"/>
            <c:spPr>
              <a:pattFill prst="narHorz">
                <a:fgClr>
                  <a:schemeClr val="accent2"/>
                </a:fgClr>
                <a:bgClr>
                  <a:schemeClr val="accent2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483-4A9A-9640-FD3102DE7F52}"/>
              </c:ext>
            </c:extLst>
          </c:dPt>
          <c:dPt>
            <c:idx val="2"/>
            <c:spPr>
              <a:pattFill prst="narHorz">
                <a:fgClr>
                  <a:schemeClr val="accent3"/>
                </a:fgClr>
                <a:bgClr>
                  <a:schemeClr val="accent3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3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483-4A9A-9640-FD3102DE7F52}"/>
              </c:ext>
            </c:extLst>
          </c:dPt>
          <c:dPt>
            <c:idx val="3"/>
            <c:spPr>
              <a:pattFill prst="narHorz">
                <a:fgClr>
                  <a:schemeClr val="accent4"/>
                </a:fgClr>
                <a:bgClr>
                  <a:schemeClr val="accent4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4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483-4A9A-9640-FD3102DE7F5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Hoja1!$B$40:$B$43</c:f>
              <c:strCache>
                <c:ptCount val="4"/>
                <c:pt idx="0">
                  <c:v>INCENDIO</c:v>
                </c:pt>
                <c:pt idx="1">
                  <c:v>ENJAMBRE</c:v>
                </c:pt>
                <c:pt idx="2">
                  <c:v>FUGA DE GAS</c:v>
                </c:pt>
                <c:pt idx="3">
                  <c:v>SERVICIOS VARIOS</c:v>
                </c:pt>
              </c:strCache>
            </c:strRef>
          </c:cat>
          <c:val>
            <c:numRef>
              <c:f>Hoja1!$C$40:$C$43</c:f>
              <c:numCache>
                <c:formatCode>General</c:formatCode>
                <c:ptCount val="4"/>
                <c:pt idx="0">
                  <c:v>22</c:v>
                </c:pt>
                <c:pt idx="1">
                  <c:v>17</c:v>
                </c:pt>
                <c:pt idx="2">
                  <c:v>10</c:v>
                </c:pt>
                <c:pt idx="3">
                  <c:v>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F483-4A9A-9640-FD3102DE7F52}"/>
            </c:ext>
          </c:extLst>
        </c:ser>
        <c:dLbls>
          <c:showVal val="1"/>
        </c:dLbls>
        <c:gapWidth val="164"/>
        <c:overlap val="-22"/>
        <c:axId val="93672192"/>
        <c:axId val="93673728"/>
      </c:barChart>
      <c:catAx>
        <c:axId val="9367219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93673728"/>
        <c:crosses val="autoZero"/>
        <c:auto val="1"/>
        <c:lblAlgn val="ctr"/>
        <c:lblOffset val="100"/>
      </c:catAx>
      <c:valAx>
        <c:axId val="93673728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93672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/>
              <a:t>SERVICIOS PRESTADOS POR UNIDADES AMBULANCIA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varyColors val="1"/>
        <c:ser>
          <c:idx val="0"/>
          <c:order val="0"/>
          <c:dPt>
            <c:idx val="0"/>
            <c:spPr>
              <a:pattFill prst="narHorz">
                <a:fgClr>
                  <a:srgbClr val="00B050"/>
                </a:fgClr>
                <a:bgClr>
                  <a:schemeClr val="bg1"/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D2F-4FA2-8137-2A9C7925659D}"/>
              </c:ext>
            </c:extLst>
          </c:dPt>
          <c:dPt>
            <c:idx val="1"/>
            <c:spPr>
              <a:pattFill prst="narHorz">
                <a:fgClr>
                  <a:schemeClr val="accent2"/>
                </a:fgClr>
                <a:bgClr>
                  <a:schemeClr val="accent2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D2F-4FA2-8137-2A9C7925659D}"/>
              </c:ext>
            </c:extLst>
          </c:dPt>
          <c:dPt>
            <c:idx val="2"/>
            <c:spPr>
              <a:pattFill prst="narHorz">
                <a:fgClr>
                  <a:schemeClr val="accent3"/>
                </a:fgClr>
                <a:bgClr>
                  <a:schemeClr val="accent3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3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D2F-4FA2-8137-2A9C7925659D}"/>
              </c:ext>
            </c:extLst>
          </c:dPt>
          <c:dPt>
            <c:idx val="3"/>
            <c:spPr>
              <a:pattFill prst="narHorz">
                <a:fgClr>
                  <a:schemeClr val="accent4"/>
                </a:fgClr>
                <a:bgClr>
                  <a:schemeClr val="accent4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4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D2F-4FA2-8137-2A9C7925659D}"/>
              </c:ext>
            </c:extLst>
          </c:dPt>
          <c:dPt>
            <c:idx val="4"/>
            <c:spPr>
              <a:pattFill prst="narHorz">
                <a:fgClr>
                  <a:srgbClr val="FF0000"/>
                </a:fgClr>
                <a:bgClr>
                  <a:schemeClr val="bg1"/>
                </a:bgClr>
              </a:pattFill>
              <a:ln>
                <a:noFill/>
              </a:ln>
              <a:effectLst>
                <a:innerShdw blurRad="114300">
                  <a:schemeClr val="accent5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D2F-4FA2-8137-2A9C7925659D}"/>
              </c:ext>
            </c:extLst>
          </c:dPt>
          <c:dPt>
            <c:idx val="5"/>
            <c:spPr>
              <a:pattFill prst="narHorz">
                <a:fgClr>
                  <a:schemeClr val="accent6"/>
                </a:fgClr>
                <a:bgClr>
                  <a:schemeClr val="accent6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6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D2F-4FA2-8137-2A9C7925659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Hoja1!$B$48:$B$53</c:f>
              <c:strCache>
                <c:ptCount val="6"/>
                <c:pt idx="0">
                  <c:v>ACCIDENTES DOMESTICOS</c:v>
                </c:pt>
                <c:pt idx="1">
                  <c:v>ACCIDENTES VIALES</c:v>
                </c:pt>
                <c:pt idx="2">
                  <c:v>ENFERMEDADES</c:v>
                </c:pt>
                <c:pt idx="3">
                  <c:v>ACCIDENTE VIA PUBLICA</c:v>
                </c:pt>
                <c:pt idx="4">
                  <c:v>SERVICIOS VARIOS</c:v>
                </c:pt>
                <c:pt idx="5">
                  <c:v>FALSA ALARMA</c:v>
                </c:pt>
              </c:strCache>
            </c:strRef>
          </c:cat>
          <c:val>
            <c:numRef>
              <c:f>Hoja1!$C$48:$C$53</c:f>
              <c:numCache>
                <c:formatCode>General</c:formatCode>
                <c:ptCount val="6"/>
                <c:pt idx="0">
                  <c:v>109</c:v>
                </c:pt>
                <c:pt idx="1">
                  <c:v>78</c:v>
                </c:pt>
                <c:pt idx="2">
                  <c:v>119</c:v>
                </c:pt>
                <c:pt idx="3">
                  <c:v>67</c:v>
                </c:pt>
                <c:pt idx="4">
                  <c:v>127</c:v>
                </c:pt>
                <c:pt idx="5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2D2F-4FA2-8137-2A9C7925659D}"/>
            </c:ext>
          </c:extLst>
        </c:ser>
        <c:dLbls>
          <c:showVal val="1"/>
        </c:dLbls>
        <c:gapWidth val="164"/>
        <c:overlap val="-22"/>
        <c:axId val="93753728"/>
        <c:axId val="93755264"/>
      </c:barChart>
      <c:catAx>
        <c:axId val="9375372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93755264"/>
        <c:crosses val="autoZero"/>
        <c:auto val="1"/>
        <c:lblAlgn val="ctr"/>
        <c:lblOffset val="100"/>
      </c:catAx>
      <c:valAx>
        <c:axId val="93755264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93753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SERVICIOS PRESTADOS POR DEPARTAMENTO DE INSPECCIONES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varyColors val="1"/>
        <c:ser>
          <c:idx val="0"/>
          <c:order val="0"/>
          <c:dPt>
            <c:idx val="0"/>
            <c:spPr>
              <a:pattFill prst="narHorz">
                <a:fgClr>
                  <a:srgbClr val="00B050"/>
                </a:fgClr>
                <a:bgClr>
                  <a:schemeClr val="bg1"/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1B0-4208-B7CC-B79D4DB815B4}"/>
              </c:ext>
            </c:extLst>
          </c:dPt>
          <c:dPt>
            <c:idx val="1"/>
            <c:spPr>
              <a:pattFill prst="narHorz">
                <a:fgClr>
                  <a:schemeClr val="accent2"/>
                </a:fgClr>
                <a:bgClr>
                  <a:schemeClr val="accent2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1B0-4208-B7CC-B79D4DB815B4}"/>
              </c:ext>
            </c:extLst>
          </c:dPt>
          <c:dPt>
            <c:idx val="2"/>
            <c:spPr>
              <a:pattFill prst="narHorz">
                <a:fgClr>
                  <a:schemeClr val="accent3"/>
                </a:fgClr>
                <a:bgClr>
                  <a:schemeClr val="accent3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3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1B0-4208-B7CC-B79D4DB815B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Hoja1!$B$57:$B$59</c:f>
              <c:strCache>
                <c:ptCount val="3"/>
                <c:pt idx="0">
                  <c:v>INSPECCIONES</c:v>
                </c:pt>
                <c:pt idx="1">
                  <c:v>NOTIFICACIONES</c:v>
                </c:pt>
                <c:pt idx="2">
                  <c:v>SUSPENSIONES</c:v>
                </c:pt>
              </c:strCache>
            </c:strRef>
          </c:cat>
          <c:val>
            <c:numRef>
              <c:f>Hoja1!$C$57:$C$59</c:f>
              <c:numCache>
                <c:formatCode>General</c:formatCode>
                <c:ptCount val="3"/>
                <c:pt idx="0">
                  <c:v>48</c:v>
                </c:pt>
                <c:pt idx="1">
                  <c:v>14</c:v>
                </c:pt>
                <c:pt idx="2">
                  <c:v>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71B0-4208-B7CC-B79D4DB815B4}"/>
            </c:ext>
          </c:extLst>
        </c:ser>
        <c:dLbls>
          <c:showVal val="1"/>
        </c:dLbls>
        <c:gapWidth val="164"/>
        <c:overlap val="-22"/>
        <c:axId val="93799936"/>
        <c:axId val="93801472"/>
      </c:barChart>
      <c:catAx>
        <c:axId val="9379993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93801472"/>
        <c:crosses val="autoZero"/>
        <c:auto val="1"/>
        <c:lblAlgn val="ctr"/>
        <c:lblOffset val="100"/>
      </c:catAx>
      <c:valAx>
        <c:axId val="93801472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93799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FBE5-74DB-4224-AA60-193086822302}" type="datetimeFigureOut">
              <a:rPr lang="es-MX" smtClean="0"/>
              <a:pPr/>
              <a:t>18/06/2018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F853-0903-49CA-95B1-C6B9DFB2598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372492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FBE5-74DB-4224-AA60-193086822302}" type="datetimeFigureOut">
              <a:rPr lang="es-MX" smtClean="0"/>
              <a:pPr/>
              <a:t>18/06/2018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F853-0903-49CA-95B1-C6B9DFB2598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860326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FBE5-74DB-4224-AA60-193086822302}" type="datetimeFigureOut">
              <a:rPr lang="es-MX" smtClean="0"/>
              <a:pPr/>
              <a:t>18/06/2018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F853-0903-49CA-95B1-C6B9DFB2598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381172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FBE5-74DB-4224-AA60-193086822302}" type="datetimeFigureOut">
              <a:rPr lang="es-MX" smtClean="0"/>
              <a:pPr/>
              <a:t>18/06/2018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F853-0903-49CA-95B1-C6B9DFB2598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345487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FBE5-74DB-4224-AA60-193086822302}" type="datetimeFigureOut">
              <a:rPr lang="es-MX" smtClean="0"/>
              <a:pPr/>
              <a:t>18/06/2018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F853-0903-49CA-95B1-C6B9DFB2598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365227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FBE5-74DB-4224-AA60-193086822302}" type="datetimeFigureOut">
              <a:rPr lang="es-MX" smtClean="0"/>
              <a:pPr/>
              <a:t>18/06/2018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F853-0903-49CA-95B1-C6B9DFB2598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3757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FBE5-74DB-4224-AA60-193086822302}" type="datetimeFigureOut">
              <a:rPr lang="es-MX" smtClean="0"/>
              <a:pPr/>
              <a:t>18/06/2018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F853-0903-49CA-95B1-C6B9DFB2598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93700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FBE5-74DB-4224-AA60-193086822302}" type="datetimeFigureOut">
              <a:rPr lang="es-MX" smtClean="0"/>
              <a:pPr/>
              <a:t>18/06/2018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F853-0903-49CA-95B1-C6B9DFB2598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776327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FBE5-74DB-4224-AA60-193086822302}" type="datetimeFigureOut">
              <a:rPr lang="es-MX" smtClean="0"/>
              <a:pPr/>
              <a:t>18/06/2018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F853-0903-49CA-95B1-C6B9DFB2598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66372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FBE5-74DB-4224-AA60-193086822302}" type="datetimeFigureOut">
              <a:rPr lang="es-MX" smtClean="0"/>
              <a:pPr/>
              <a:t>18/06/2018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F853-0903-49CA-95B1-C6B9DFB2598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13517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FBE5-74DB-4224-AA60-193086822302}" type="datetimeFigureOut">
              <a:rPr lang="es-MX" smtClean="0"/>
              <a:pPr/>
              <a:t>18/06/2018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F853-0903-49CA-95B1-C6B9DFB2598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58821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FFBE5-74DB-4224-AA60-193086822302}" type="datetimeFigureOut">
              <a:rPr lang="es-MX" smtClean="0"/>
              <a:pPr/>
              <a:t>18/06/2018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5F853-0903-49CA-95B1-C6B9DFB2598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425767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63697" y="313330"/>
            <a:ext cx="1676668" cy="160773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 descr="escudo cart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9607" y="313330"/>
            <a:ext cx="1184445" cy="1388799"/>
          </a:xfrm>
          <a:prstGeom prst="rect">
            <a:avLst/>
          </a:prstGeom>
          <a:noFill/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1725768" y="365126"/>
            <a:ext cx="8178086" cy="1679439"/>
          </a:xfrm>
        </p:spPr>
        <p:txBody>
          <a:bodyPr>
            <a:normAutofit/>
          </a:bodyPr>
          <a:lstStyle/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MUNICIPIO DE JUAREZ, N.L.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SECRETARIA DE SEGURIDAD PUBLICA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ADMON. 2015-2018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H. CUERPO DE BOMBEROS MUNICIPAL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A197290-5811-4E80-ADD1-4D5515E55A06}"/>
              </a:ext>
            </a:extLst>
          </p:cNvPr>
          <p:cNvSpPr txBox="1"/>
          <p:nvPr/>
        </p:nvSpPr>
        <p:spPr>
          <a:xfrm>
            <a:off x="684758" y="2096361"/>
            <a:ext cx="1104313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/>
              <a:t>ANEXO DEL FORMATO</a:t>
            </a:r>
          </a:p>
          <a:p>
            <a:pPr algn="ctr"/>
            <a:endParaRPr lang="es-MX" sz="5400" b="1" dirty="0"/>
          </a:p>
          <a:p>
            <a:pPr algn="ctr"/>
            <a:r>
              <a:rPr lang="es-MX" sz="5400" b="1" dirty="0"/>
              <a:t>ARTICULO 95 FRACCION VII</a:t>
            </a:r>
          </a:p>
          <a:p>
            <a:pPr algn="ctr"/>
            <a:r>
              <a:rPr lang="es-MX" sz="5400" b="1" dirty="0"/>
              <a:t>INDICADORES ESTRATEGICOS Y DE GESTION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082894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escudo cart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8449" y="305831"/>
            <a:ext cx="1184445" cy="1388799"/>
          </a:xfrm>
          <a:prstGeom prst="rect">
            <a:avLst/>
          </a:prstGeom>
          <a:noFill/>
        </p:spPr>
      </p:pic>
      <p:pic>
        <p:nvPicPr>
          <p:cNvPr id="5" name="Imagen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65520" y="311212"/>
            <a:ext cx="1676668" cy="160773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1725768" y="365126"/>
            <a:ext cx="8178086" cy="1679439"/>
          </a:xfrm>
        </p:spPr>
        <p:txBody>
          <a:bodyPr>
            <a:noAutofit/>
          </a:bodyPr>
          <a:lstStyle/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MUNICIPIO DE JUAREZ, N.L.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SECRETARIA DE SEGURIDAD PUBLICA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ADMON. 2015-2018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PROTECCIÓN CIVIL MUNICIPAL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xmlns="" id="{385D7D35-6574-4595-B738-3F77B5AFA8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5742636"/>
              </p:ext>
            </p:extLst>
          </p:nvPr>
        </p:nvGraphicFramePr>
        <p:xfrm>
          <a:off x="323557" y="2057399"/>
          <a:ext cx="11760591" cy="4666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067799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escudo cart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8449" y="305831"/>
            <a:ext cx="1184445" cy="1388799"/>
          </a:xfrm>
          <a:prstGeom prst="rect">
            <a:avLst/>
          </a:prstGeom>
          <a:noFill/>
        </p:spPr>
      </p:pic>
      <p:pic>
        <p:nvPicPr>
          <p:cNvPr id="5" name="Imagen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65520" y="311212"/>
            <a:ext cx="1676668" cy="160773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1725768" y="365126"/>
            <a:ext cx="8178086" cy="1679439"/>
          </a:xfrm>
        </p:spPr>
        <p:txBody>
          <a:bodyPr>
            <a:noAutofit/>
          </a:bodyPr>
          <a:lstStyle/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MUNICIPIO DE JUAREZ, N.L.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SECRETARIA DE SEGURIDAD PUBLICA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ADMON. 2015-2018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PROTECCIÓN CIVIL MUNICIPAL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xmlns="" id="{A4CE472C-FE84-4469-8288-1F2F517FE689}"/>
              </a:ext>
            </a:extLst>
          </p:cNvPr>
          <p:cNvSpPr/>
          <p:nvPr/>
        </p:nvSpPr>
        <p:spPr>
          <a:xfrm>
            <a:off x="882324" y="2306153"/>
            <a:ext cx="10371109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SERVICIOS PRESTADOS POR </a:t>
            </a:r>
          </a:p>
          <a:p>
            <a:pPr algn="ctr"/>
            <a:r>
              <a:rPr lang="es-ES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EL DEPARTAMENTO DE INSPECCION</a:t>
            </a:r>
          </a:p>
          <a:p>
            <a:pPr algn="ctr"/>
            <a:r>
              <a:rPr lang="es-E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CARGO DE LA DIRECCION</a:t>
            </a:r>
            <a:r>
              <a:rPr lang="es-ES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DE</a:t>
            </a:r>
          </a:p>
          <a:p>
            <a:pPr algn="ctr"/>
            <a:r>
              <a:rPr lang="es-E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PROTECCION CIVIL</a:t>
            </a:r>
          </a:p>
          <a:p>
            <a:pPr algn="ctr"/>
            <a:r>
              <a:rPr lang="es-ES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OCTUBRE – DICIEMBRE 2017</a:t>
            </a:r>
          </a:p>
        </p:txBody>
      </p:sp>
    </p:spTree>
    <p:extLst>
      <p:ext uri="{BB962C8B-B14F-4D97-AF65-F5344CB8AC3E}">
        <p14:creationId xmlns:p14="http://schemas.microsoft.com/office/powerpoint/2010/main" xmlns="" val="4011505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escudo cart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8449" y="305831"/>
            <a:ext cx="1184445" cy="1388799"/>
          </a:xfrm>
          <a:prstGeom prst="rect">
            <a:avLst/>
          </a:prstGeom>
          <a:noFill/>
        </p:spPr>
      </p:pic>
      <p:pic>
        <p:nvPicPr>
          <p:cNvPr id="5" name="Imagen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65520" y="311212"/>
            <a:ext cx="1676668" cy="160773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1725768" y="365126"/>
            <a:ext cx="8178086" cy="1679439"/>
          </a:xfrm>
        </p:spPr>
        <p:txBody>
          <a:bodyPr>
            <a:noAutofit/>
          </a:bodyPr>
          <a:lstStyle/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MUNICIPIO DE JUAREZ, N.L.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SECRETARIA DE SEGURIDAD PUBLICA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ADMON. 2015-2018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PROTECCIÓN CIVIL MUNICIPAL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xmlns="" id="{2A2F0EEC-5B9F-4710-8B56-FC98AE3D93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0360116"/>
              </p:ext>
            </p:extLst>
          </p:nvPr>
        </p:nvGraphicFramePr>
        <p:xfrm>
          <a:off x="970671" y="2057399"/>
          <a:ext cx="10283483" cy="4582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414985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5"/>
          <p:cNvSpPr txBox="1">
            <a:spLocks/>
          </p:cNvSpPr>
          <p:nvPr/>
        </p:nvSpPr>
        <p:spPr>
          <a:xfrm>
            <a:off x="1725768" y="365126"/>
            <a:ext cx="8178086" cy="1679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MUNICIPIO DE JUAREZ, N.L.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SECRETARIA DE SEGURIDAD PUBLICA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ADMON. 2015-2018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PROTECCION CIVIL MUNICIPAL</a:t>
            </a:r>
          </a:p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65520" y="294963"/>
            <a:ext cx="1676668" cy="160773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3" descr="escudo cart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94359" y="311212"/>
            <a:ext cx="1184445" cy="1388799"/>
          </a:xfrm>
          <a:prstGeom prst="rect">
            <a:avLst/>
          </a:prstGeom>
          <a:noFill/>
        </p:spPr>
      </p:pic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xmlns="" id="{4692A26E-6685-4E6F-96A3-15CE08DD0C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47826383"/>
              </p:ext>
            </p:extLst>
          </p:nvPr>
        </p:nvGraphicFramePr>
        <p:xfrm>
          <a:off x="323557" y="1753925"/>
          <a:ext cx="11507372" cy="4970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01798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5"/>
          <p:cNvSpPr txBox="1">
            <a:spLocks/>
          </p:cNvSpPr>
          <p:nvPr/>
        </p:nvSpPr>
        <p:spPr>
          <a:xfrm>
            <a:off x="1725768" y="365126"/>
            <a:ext cx="8178086" cy="1679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MUNICIPIO DE JUAREZ, N.L.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SECRETARIA DE SEGURIDAD PUBLICA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ADMON. 2015-2018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PROTECCION CIVIL MUNICIPAL</a:t>
            </a:r>
          </a:p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65520" y="294963"/>
            <a:ext cx="1676668" cy="160773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3" descr="escudo cart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94359" y="311212"/>
            <a:ext cx="1184445" cy="1388799"/>
          </a:xfrm>
          <a:prstGeom prst="rect">
            <a:avLst/>
          </a:prstGeom>
          <a:noFill/>
        </p:spPr>
      </p:pic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61678621"/>
              </p:ext>
            </p:extLst>
          </p:nvPr>
        </p:nvGraphicFramePr>
        <p:xfrm>
          <a:off x="3810000" y="2044564"/>
          <a:ext cx="4572000" cy="4553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FF131288-9F7C-4C98-B776-70BBFD8C0DAA}"/>
              </a:ext>
            </a:extLst>
          </p:cNvPr>
          <p:cNvSpPr txBox="1"/>
          <p:nvPr/>
        </p:nvSpPr>
        <p:spPr>
          <a:xfrm>
            <a:off x="504092" y="2044563"/>
            <a:ext cx="1118381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DURANTE LOS MESES DE OCTUBRE A DICIEMBRE DEL AÑO 2017, SE REALIZARON LAS SIGUIENTES ACTIVIDADES PARA INFORMACION, PREVENCION Y CAPACITACION DE LA CIUDADANIA.</a:t>
            </a:r>
          </a:p>
          <a:p>
            <a:endParaRPr lang="es-MX" dirty="0"/>
          </a:p>
          <a:p>
            <a:r>
              <a:rPr lang="es-MX" dirty="0"/>
              <a:t>EN LOS MESES DE OCTUBRE Y DICIEMBRE SE REALIZARON DOS OPERATIVOS, UNO CON MOTIVO DEL DIA DE MUERTOS, QUE SE CELEBRA EL 1 Y DOS DE MUERTOS, EN EL CUAL SE REALIZA LA VISITA A LOS PANTEONES PARA REVISAR QUE SE ENCUENTREN EN BUEN ESTADO.</a:t>
            </a:r>
          </a:p>
          <a:p>
            <a:endParaRPr lang="es-MX" dirty="0"/>
          </a:p>
          <a:p>
            <a:r>
              <a:rPr lang="es-MX" dirty="0"/>
              <a:t>EN EL MES DE DICIEMBRE SE REALIZA EL OPERATIVO DE LA FERIA DEL COHETE, PARA REVISAR QUE TODO ESTE EN REGLA , Y QUE EL MATERIAL SE TENGA A BUEN RESGUARDO PARA EVITAR TRAGEDIAS.</a:t>
            </a:r>
          </a:p>
          <a:p>
            <a:endParaRPr lang="es-MX" dirty="0"/>
          </a:p>
          <a:p>
            <a:r>
              <a:rPr lang="es-MX" dirty="0"/>
              <a:t>DUREANTE ESTE PERIODO, SE ENTREGARON TRIPTICOS ALUCIVOS A LA TEMPORADA NAVIDEÑA, PARA EVITAR ACCIDENTES, ASI MISMO CONTIENEN INFORMACION SOBRE LA TEMPORADA INVERNAL.</a:t>
            </a:r>
          </a:p>
          <a:p>
            <a:endParaRPr lang="es-MX" dirty="0"/>
          </a:p>
          <a:p>
            <a:r>
              <a:rPr lang="es-MX" dirty="0"/>
              <a:t>SE ASISTIO A ESCUELAS PARA DAR PLATICAS Y SIMULACRO DE PRIMEROS AUXILIOS A LOS MAESTROS, ALUMNOS Y PADRES DE FAMILIA QUE DESEARON ASISTIR.</a:t>
            </a:r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798580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5"/>
          <p:cNvSpPr txBox="1">
            <a:spLocks/>
          </p:cNvSpPr>
          <p:nvPr/>
        </p:nvSpPr>
        <p:spPr>
          <a:xfrm>
            <a:off x="1725768" y="365126"/>
            <a:ext cx="8178086" cy="1679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MUNICIPIO DE JUAREZ, N.L.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SECRETARIA DE SEGURIDAD PUBLICA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ADMON. 2015-2018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PROTECCION CIVIL MUNICIPAL</a:t>
            </a:r>
          </a:p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65520" y="294963"/>
            <a:ext cx="1676668" cy="160773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3" descr="escudo cart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94359" y="311212"/>
            <a:ext cx="1184445" cy="1388799"/>
          </a:xfrm>
          <a:prstGeom prst="rect">
            <a:avLst/>
          </a:prstGeom>
          <a:noFill/>
        </p:spPr>
      </p:pic>
      <p:graphicFrame>
        <p:nvGraphicFramePr>
          <p:cNvPr id="8" name="Gráfico 7"/>
          <p:cNvGraphicFramePr>
            <a:graphicFrameLocks/>
          </p:cNvGraphicFramePr>
          <p:nvPr>
            <p:extLst/>
          </p:nvPr>
        </p:nvGraphicFramePr>
        <p:xfrm>
          <a:off x="3810000" y="2044564"/>
          <a:ext cx="4572000" cy="4553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00748EB2-B953-4FFF-92AD-F95EC1C9A552}"/>
              </a:ext>
            </a:extLst>
          </p:cNvPr>
          <p:cNvSpPr/>
          <p:nvPr/>
        </p:nvSpPr>
        <p:spPr>
          <a:xfrm>
            <a:off x="1874972" y="2306153"/>
            <a:ext cx="8385822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TRAMITES REALIZADOS </a:t>
            </a:r>
          </a:p>
          <a:p>
            <a:pPr algn="ctr"/>
            <a:r>
              <a:rPr lang="es-ES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POR </a:t>
            </a:r>
            <a:r>
              <a:rPr lang="es-E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DIRECCION</a:t>
            </a:r>
            <a:r>
              <a:rPr lang="es-ES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DE</a:t>
            </a:r>
          </a:p>
          <a:p>
            <a:pPr algn="ctr"/>
            <a:r>
              <a:rPr lang="es-E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PROTECCION CIVIL</a:t>
            </a:r>
          </a:p>
          <a:p>
            <a:pPr algn="ctr"/>
            <a:r>
              <a:rPr lang="es-ES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OCTUBRE – DICIEMBRE 2017</a:t>
            </a:r>
          </a:p>
        </p:txBody>
      </p:sp>
    </p:spTree>
    <p:extLst>
      <p:ext uri="{BB962C8B-B14F-4D97-AF65-F5344CB8AC3E}">
        <p14:creationId xmlns:p14="http://schemas.microsoft.com/office/powerpoint/2010/main" xmlns="" val="441568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5"/>
          <p:cNvSpPr txBox="1">
            <a:spLocks/>
          </p:cNvSpPr>
          <p:nvPr/>
        </p:nvSpPr>
        <p:spPr>
          <a:xfrm>
            <a:off x="1725768" y="365126"/>
            <a:ext cx="8178086" cy="1679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MUNICIPIO DE JUAREZ, N.L.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SECRETARIA DE SEGURIDAD PUBLICA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ADMON. 2015-2018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PROTECCION CIVIL MUNICIPAL</a:t>
            </a:r>
          </a:p>
        </p:txBody>
      </p:sp>
      <p:pic>
        <p:nvPicPr>
          <p:cNvPr id="6" name="Imagen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6119" y="311212"/>
            <a:ext cx="1676668" cy="160773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3" descr="escudo cart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32996" y="365126"/>
            <a:ext cx="1184445" cy="1388799"/>
          </a:xfrm>
          <a:prstGeom prst="rect">
            <a:avLst/>
          </a:prstGeom>
          <a:noFill/>
        </p:spPr>
      </p:pic>
      <p:graphicFrame>
        <p:nvGraphicFramePr>
          <p:cNvPr id="19" name="Gráfico 18">
            <a:extLst>
              <a:ext uri="{FF2B5EF4-FFF2-40B4-BE49-F238E27FC236}">
                <a16:creationId xmlns:a16="http://schemas.microsoft.com/office/drawing/2014/main" xmlns="" id="{A820CE9D-5F42-4A34-BDDE-AD8EB38490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97226233"/>
              </p:ext>
            </p:extLst>
          </p:nvPr>
        </p:nvGraphicFramePr>
        <p:xfrm>
          <a:off x="576775" y="2057399"/>
          <a:ext cx="11169748" cy="45262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783454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63697" y="313330"/>
            <a:ext cx="1676668" cy="160773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 descr="escudo cart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9607" y="313330"/>
            <a:ext cx="1184445" cy="1388799"/>
          </a:xfrm>
          <a:prstGeom prst="rect">
            <a:avLst/>
          </a:prstGeom>
          <a:noFill/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1725768" y="365126"/>
            <a:ext cx="8178086" cy="1679439"/>
          </a:xfrm>
        </p:spPr>
        <p:txBody>
          <a:bodyPr>
            <a:normAutofit/>
          </a:bodyPr>
          <a:lstStyle/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MUNICIPIO DE JUAREZ, N.L.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SECRETARIA DE SEGURIDAD PUBLICA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ADMON. 2015-2018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H. CUERPO DE BOMBEROS MUNICIPAL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3F92FCDB-98E3-4A8F-AF47-EBF58388D1C7}"/>
              </a:ext>
            </a:extLst>
          </p:cNvPr>
          <p:cNvSpPr/>
          <p:nvPr/>
        </p:nvSpPr>
        <p:spPr>
          <a:xfrm>
            <a:off x="445150" y="2306153"/>
            <a:ext cx="11245450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SERVICIOS PRESTADOS POR UNIDADES</a:t>
            </a:r>
          </a:p>
          <a:p>
            <a:pPr algn="ctr"/>
            <a:r>
              <a:rPr lang="es-E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CARGO DE LA DIRECCION</a:t>
            </a:r>
            <a:r>
              <a:rPr lang="es-ES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DE</a:t>
            </a:r>
          </a:p>
          <a:p>
            <a:pPr algn="ctr"/>
            <a:r>
              <a:rPr lang="es-E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BOMBEROS</a:t>
            </a:r>
          </a:p>
          <a:p>
            <a:pPr algn="ctr"/>
            <a:r>
              <a:rPr lang="es-ES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OCTUBRE – DICIEMBRE 2017</a:t>
            </a:r>
          </a:p>
        </p:txBody>
      </p:sp>
    </p:spTree>
    <p:extLst>
      <p:ext uri="{BB962C8B-B14F-4D97-AF65-F5344CB8AC3E}">
        <p14:creationId xmlns:p14="http://schemas.microsoft.com/office/powerpoint/2010/main" xmlns="" val="2390541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63697" y="313330"/>
            <a:ext cx="1676668" cy="160773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 descr="escudo cart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9607" y="313330"/>
            <a:ext cx="1184445" cy="1388799"/>
          </a:xfrm>
          <a:prstGeom prst="rect">
            <a:avLst/>
          </a:prstGeom>
          <a:noFill/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1725768" y="365126"/>
            <a:ext cx="8178086" cy="1679439"/>
          </a:xfrm>
        </p:spPr>
        <p:txBody>
          <a:bodyPr>
            <a:normAutofit/>
          </a:bodyPr>
          <a:lstStyle/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MUNICIPIO DE JUAREZ, N.L.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SECRETARIA DE SEGURIDAD PUBLICA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ADMON. 2015-2018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H. CUERPO DE BOMBEROS MUNICIPAL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xmlns="" id="{93C6712C-BBD8-4E37-BA6B-181BF41157F1}"/>
              </a:ext>
            </a:extLst>
          </p:cNvPr>
          <p:cNvGraphicFramePr>
            <a:graphicFrameLocks/>
          </p:cNvGraphicFramePr>
          <p:nvPr/>
        </p:nvGraphicFramePr>
        <p:xfrm>
          <a:off x="590843" y="2057399"/>
          <a:ext cx="10874325" cy="4427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174496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15921" y="463639"/>
            <a:ext cx="8087934" cy="1227049"/>
          </a:xfrm>
        </p:spPr>
        <p:txBody>
          <a:bodyPr>
            <a:noAutofit/>
          </a:bodyPr>
          <a:lstStyle/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MUNICIPIO DE JUAREZ, N.L.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SECRETARIA DE SEGURIDAD PUBLICA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ADMON. 2015-2018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H. CUERPO DE BOMBEROS MUNICIPAL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000" dirty="0"/>
          </a:p>
        </p:txBody>
      </p:sp>
      <p:pic>
        <p:nvPicPr>
          <p:cNvPr id="4" name="Imagen 3" descr="escudo cart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00421" y="311212"/>
            <a:ext cx="1184445" cy="1388799"/>
          </a:xfrm>
          <a:prstGeom prst="rect">
            <a:avLst/>
          </a:prstGeom>
          <a:noFill/>
        </p:spPr>
      </p:pic>
      <p:pic>
        <p:nvPicPr>
          <p:cNvPr id="5" name="Imagen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65520" y="311211"/>
            <a:ext cx="1676668" cy="160773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70257699"/>
              </p:ext>
            </p:extLst>
          </p:nvPr>
        </p:nvGraphicFramePr>
        <p:xfrm>
          <a:off x="754240" y="2163650"/>
          <a:ext cx="4667766" cy="2973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xmlns="" id="{22756C40-7948-4BC3-ABC8-0517722EE6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56419368"/>
              </p:ext>
            </p:extLst>
          </p:nvPr>
        </p:nvGraphicFramePr>
        <p:xfrm>
          <a:off x="1330902" y="2321079"/>
          <a:ext cx="10120200" cy="4512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957032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escudo cart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8449" y="305831"/>
            <a:ext cx="1184445" cy="1388799"/>
          </a:xfrm>
          <a:prstGeom prst="rect">
            <a:avLst/>
          </a:prstGeom>
          <a:noFill/>
        </p:spPr>
      </p:pic>
      <p:pic>
        <p:nvPicPr>
          <p:cNvPr id="5" name="Imagen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65520" y="311212"/>
            <a:ext cx="1676668" cy="160773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1725768" y="365126"/>
            <a:ext cx="8178086" cy="1679439"/>
          </a:xfrm>
        </p:spPr>
        <p:txBody>
          <a:bodyPr>
            <a:normAutofit/>
          </a:bodyPr>
          <a:lstStyle/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MUNICIPIO DE JUAREZ, N.L.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SECRETARIA DE SEGURIDAD PUBLICA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ADMON. 2015-2018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H. CUERPO DE BOMBEROS MUNICIPAL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716258" y="6020972"/>
            <a:ext cx="9025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xmlns="" id="{CCB7A02F-7E37-43E6-BFA6-AF88F5A0FC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73324545"/>
              </p:ext>
            </p:extLst>
          </p:nvPr>
        </p:nvGraphicFramePr>
        <p:xfrm>
          <a:off x="900332" y="2057400"/>
          <a:ext cx="10607040" cy="4332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130357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escudo cart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61577" y="376663"/>
            <a:ext cx="1184445" cy="1388799"/>
          </a:xfrm>
          <a:prstGeom prst="rect">
            <a:avLst/>
          </a:prstGeom>
          <a:noFill/>
        </p:spPr>
      </p:pic>
      <p:pic>
        <p:nvPicPr>
          <p:cNvPr id="6" name="Imagen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95516" y="267194"/>
            <a:ext cx="1676668" cy="160773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ítulo 5"/>
          <p:cNvSpPr>
            <a:spLocks noGrp="1"/>
          </p:cNvSpPr>
          <p:nvPr>
            <p:ph type="title"/>
          </p:nvPr>
        </p:nvSpPr>
        <p:spPr>
          <a:xfrm>
            <a:off x="1725768" y="365126"/>
            <a:ext cx="8178086" cy="1679439"/>
          </a:xfrm>
        </p:spPr>
        <p:txBody>
          <a:bodyPr>
            <a:normAutofit/>
          </a:bodyPr>
          <a:lstStyle/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MUNICIPIO DE JUAREZ, N.L.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SECRETARIA DE SEGURIDAD PUBLICA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ADMON. 2015-2018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H. CUERPO DE BOMBEROS MUNICIPAL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6" name="Gráfico 15">
            <a:extLst>
              <a:ext uri="{FF2B5EF4-FFF2-40B4-BE49-F238E27FC236}">
                <a16:creationId xmlns:a16="http://schemas.microsoft.com/office/drawing/2014/main" xmlns="" id="{7B8629B8-22BD-46DD-817E-BB586739BD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70785190"/>
              </p:ext>
            </p:extLst>
          </p:nvPr>
        </p:nvGraphicFramePr>
        <p:xfrm>
          <a:off x="661181" y="2057400"/>
          <a:ext cx="11268221" cy="4624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426218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escudo cart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2845" y="420681"/>
            <a:ext cx="1184445" cy="1388799"/>
          </a:xfrm>
          <a:prstGeom prst="rect">
            <a:avLst/>
          </a:prstGeom>
          <a:noFill/>
        </p:spPr>
      </p:pic>
      <p:pic>
        <p:nvPicPr>
          <p:cNvPr id="5" name="Imagen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83392" y="311210"/>
            <a:ext cx="1676668" cy="160773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1725768" y="365126"/>
            <a:ext cx="8178086" cy="1679439"/>
          </a:xfrm>
        </p:spPr>
        <p:txBody>
          <a:bodyPr>
            <a:normAutofit/>
          </a:bodyPr>
          <a:lstStyle/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MUNICIPIO DE JUAREZ, N.L.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SECRETARIA DE SEGURIDAD PUBLICA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ADMON. 2015-2018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H. CUERPO DE BOMBEROS MUNICIPAL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xmlns="" id="{249EAB2A-7A3C-4330-91BC-8C6FE66E4F96}"/>
              </a:ext>
            </a:extLst>
          </p:cNvPr>
          <p:cNvSpPr/>
          <p:nvPr/>
        </p:nvSpPr>
        <p:spPr>
          <a:xfrm>
            <a:off x="445150" y="2306153"/>
            <a:ext cx="11245450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SERVICIOS PRESTADOS POR UNIDADES</a:t>
            </a:r>
          </a:p>
          <a:p>
            <a:pPr algn="ctr"/>
            <a:r>
              <a:rPr lang="es-E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CARGO DE LA DIRECCION</a:t>
            </a:r>
            <a:r>
              <a:rPr lang="es-ES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DE</a:t>
            </a:r>
          </a:p>
          <a:p>
            <a:pPr algn="ctr"/>
            <a:r>
              <a:rPr lang="es-E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PROTECCION CIVIL</a:t>
            </a:r>
          </a:p>
          <a:p>
            <a:pPr algn="ctr"/>
            <a:r>
              <a:rPr lang="es-ES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OCTUBRE – DICIEMBRE 2017</a:t>
            </a:r>
          </a:p>
        </p:txBody>
      </p:sp>
    </p:spTree>
    <p:extLst>
      <p:ext uri="{BB962C8B-B14F-4D97-AF65-F5344CB8AC3E}">
        <p14:creationId xmlns:p14="http://schemas.microsoft.com/office/powerpoint/2010/main" xmlns="" val="1598228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escudo cart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2845" y="420681"/>
            <a:ext cx="1184445" cy="1388799"/>
          </a:xfrm>
          <a:prstGeom prst="rect">
            <a:avLst/>
          </a:prstGeom>
          <a:noFill/>
        </p:spPr>
      </p:pic>
      <p:pic>
        <p:nvPicPr>
          <p:cNvPr id="5" name="Imagen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83392" y="311210"/>
            <a:ext cx="1676668" cy="160773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1725768" y="365126"/>
            <a:ext cx="8178086" cy="1679439"/>
          </a:xfrm>
        </p:spPr>
        <p:txBody>
          <a:bodyPr>
            <a:normAutofit/>
          </a:bodyPr>
          <a:lstStyle/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MUNICIPIO DE JUAREZ, N.L.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SECRETARIA DE SEGURIDAD PUBLICA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ADMON. 2015-2018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H. CUERPO DE BOMBEROS MUNICIPAL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xmlns="" id="{F09BB5D1-81DC-4F31-8312-A1CE45DB6B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98888564"/>
              </p:ext>
            </p:extLst>
          </p:nvPr>
        </p:nvGraphicFramePr>
        <p:xfrm>
          <a:off x="464233" y="2057399"/>
          <a:ext cx="11296357" cy="455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16686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5"/>
          <p:cNvSpPr txBox="1">
            <a:spLocks/>
          </p:cNvSpPr>
          <p:nvPr/>
        </p:nvSpPr>
        <p:spPr>
          <a:xfrm>
            <a:off x="1725768" y="365126"/>
            <a:ext cx="8178086" cy="1679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MUNICIPIO DE JUAREZ, N.L.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SECRETARIA DE SEGURIDAD PUBLICA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ADMON. 2015-2018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PROTECCION CIVIL MUNICIPAL</a:t>
            </a:r>
          </a:p>
        </p:txBody>
      </p:sp>
      <p:pic>
        <p:nvPicPr>
          <p:cNvPr id="6" name="Imagen 3" descr="escudo cart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52692" y="365126"/>
            <a:ext cx="1184445" cy="1388799"/>
          </a:xfrm>
          <a:prstGeom prst="rect">
            <a:avLst/>
          </a:prstGeom>
          <a:noFill/>
        </p:spPr>
      </p:pic>
      <p:pic>
        <p:nvPicPr>
          <p:cNvPr id="7" name="Imagen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09150" y="311212"/>
            <a:ext cx="1676668" cy="160773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xmlns="" id="{D24394B6-A437-41B2-B0DD-73B07D831E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46517375"/>
              </p:ext>
            </p:extLst>
          </p:nvPr>
        </p:nvGraphicFramePr>
        <p:xfrm>
          <a:off x="604911" y="2057399"/>
          <a:ext cx="11071274" cy="4638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1596629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5436</TotalTime>
  <Words>399</Words>
  <Application>Microsoft Office PowerPoint</Application>
  <PresentationFormat>Personalizado</PresentationFormat>
  <Paragraphs>60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MUNICIPIO DE JUAREZ, N.L. SECRETARIA DE SEGURIDAD PUBLICA ADMON. 2015-2018 H. CUERPO DE BOMBEROS MUNICIPAL </vt:lpstr>
      <vt:lpstr>MUNICIPIO DE JUAREZ, N.L. SECRETARIA DE SEGURIDAD PUBLICA ADMON. 2015-2018 H. CUERPO DE BOMBEROS MUNICIPAL </vt:lpstr>
      <vt:lpstr>MUNICIPIO DE JUAREZ, N.L. SECRETARIA DE SEGURIDAD PUBLICA ADMON. 2015-2018 H. CUERPO DE BOMBEROS MUNICIPAL </vt:lpstr>
      <vt:lpstr>MUNICIPIO DE JUAREZ, N.L. SECRETARIA DE SEGURIDAD PUBLICA ADMON. 2015-2018 H. CUERPO DE BOMBEROS MUNICIPAL </vt:lpstr>
      <vt:lpstr>MUNICIPIO DE JUAREZ, N.L. SECRETARIA DE SEGURIDAD PUBLICA ADMON. 2015-2018 H. CUERPO DE BOMBEROS MUNICIPAL </vt:lpstr>
      <vt:lpstr>MUNICIPIO DE JUAREZ, N.L. SECRETARIA DE SEGURIDAD PUBLICA ADMON. 2015-2018 H. CUERPO DE BOMBEROS MUNICIPAL </vt:lpstr>
      <vt:lpstr>MUNICIPIO DE JUAREZ, N.L. SECRETARIA DE SEGURIDAD PUBLICA ADMON. 2015-2018 H. CUERPO DE BOMBEROS MUNICIPAL </vt:lpstr>
      <vt:lpstr>MUNICIPIO DE JUAREZ, N.L. SECRETARIA DE SEGURIDAD PUBLICA ADMON. 2015-2018 H. CUERPO DE BOMBEROS MUNICIPAL </vt:lpstr>
      <vt:lpstr>Diapositiva 9</vt:lpstr>
      <vt:lpstr>MUNICIPIO DE JUAREZ, N.L. SECRETARIA DE SEGURIDAD PUBLICA ADMON. 2015-2018 PROTECCIÓN CIVIL MUNICIPAL  </vt:lpstr>
      <vt:lpstr>MUNICIPIO DE JUAREZ, N.L. SECRETARIA DE SEGURIDAD PUBLICA ADMON. 2015-2018 PROTECCIÓN CIVIL MUNICIPAL  </vt:lpstr>
      <vt:lpstr>MUNICIPIO DE JUAREZ, N.L. SECRETARIA DE SEGURIDAD PUBLICA ADMON. 2015-2018 PROTECCIÓN CIVIL MUNICIPAL  </vt:lpstr>
      <vt:lpstr>Diapositiva 13</vt:lpstr>
      <vt:lpstr>Diapositiva 14</vt:lpstr>
      <vt:lpstr>Diapositiva 15</vt:lpstr>
      <vt:lpstr>Diapositiva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MUNICIPIO DE JUAREZ, N.L. SECRETARIA DE SEGURIDAD PUBLICA AD</dc:title>
  <dc:creator>Liliana</dc:creator>
  <cp:lastModifiedBy>luis michel</cp:lastModifiedBy>
  <cp:revision>225</cp:revision>
  <cp:lastPrinted>2017-03-01T22:25:25Z</cp:lastPrinted>
  <dcterms:created xsi:type="dcterms:W3CDTF">2015-11-30T16:59:03Z</dcterms:created>
  <dcterms:modified xsi:type="dcterms:W3CDTF">2018-06-18T20:45:44Z</dcterms:modified>
</cp:coreProperties>
</file>